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42</c:v>
                </c:pt>
                <c:pt idx="4">
                  <c:v>3</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0.16839289855500006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9.296399999999938E-2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0.97053200000000039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9.2964000000000269E-2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0.33345299999999956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0.62349900000000069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6.7911530000000004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0.17610017342529982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9.1686000000000156E-2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0.9571909999999999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9.1686000000000156E-2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0.32886899999999919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0.86542700000000039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7.2220779999999998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1.4535439999999999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0.45274600000000031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0.12622199999999939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1.317742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0.12622200000000028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0.45274599999999943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2.1189000000001457E-2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8.222486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0.10131900000000016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0.34190999999999949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9.5322000000000351E-2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0.99514799999999948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9.5322000000000351E-2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0.34191000000000038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0.60139899999999979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7.0977410000000001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0.16316500000000023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0.33035000000000014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9.2099000000000153E-2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0.96150199999999941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9.2099000000001041E-2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0.33035099999999851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0.80108600000000152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7.7529450000000004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0.12298000000000009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0.12802499999999917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3.5693000000000197E-2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0.37262499999999932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3.5693000000000197E-2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0.12802500000000094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0.19918499999999995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8.9411930000000002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13</c:v>
                </c:pt>
                <c:pt idx="1">
                  <c:v>28</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8.647999999999989E-2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0.32928300000000021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9.1800999999999355E-2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0.95839700000000061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9.1801000000000244E-2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0.32928399999999947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0.74873100000000026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4.4548500000000004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0.35553499999999971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0.33272999999999975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9.2762000000000455E-2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0.96842700000000015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9.2761999999999567E-2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0.3327290000000005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0.8901589999999997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6.4157010000000003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0.38931498525759967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0.15118600000000004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1.5783659999999999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0.15118700000000018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0.54228999999999949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0.69507000000000119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7.5811520000000003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0.95186299999999946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0.38081600000000027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0.10616899999999951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1.1083850000000011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0.10616899999999951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0.38081599999999938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0.45905400000000007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7.9730629999999998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1.2521960000000001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0.39772300000000005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0.11088200000000015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1.1575949999999997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0.11088200000000015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0.39772300000000005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0.91530100000000036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6.6738119999999999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Feedback on care Q49. During your hospital stay, were you ever asked to give your views on the quality of your care?</c:v>
                </c:pt>
                <c:pt idx="2">
                  <c:v>Admission to hospital Q2. How did you feel about the length of time you were on the waiting list before your admission to hospital?</c:v>
                </c:pt>
                <c:pt idx="3">
                  <c:v>The hospital and ward Q11. Were you offered food that met any dietary needs or requirements you had?</c:v>
                </c:pt>
                <c:pt idx="4">
                  <c:v>Admission to hospital Q3. How long do you feel you had to wait to get to a bed on a ward after you arrived at the hospital?</c:v>
                </c:pt>
              </c:strCache>
            </c:strRef>
          </c:cat>
          <c:val>
            <c:numRef>
              <c:f>Sheet1!$B$2:$B$6</c:f>
              <c:numCache>
                <c:formatCode>0.0</c:formatCode>
                <c:ptCount val="5"/>
                <c:pt idx="0">
                  <c:v>6.9</c:v>
                </c:pt>
                <c:pt idx="1">
                  <c:v>2.4</c:v>
                </c:pt>
                <c:pt idx="2">
                  <c:v>8.4</c:v>
                </c:pt>
                <c:pt idx="3">
                  <c:v>8.8000000000000007</c:v>
                </c:pt>
                <c:pt idx="4">
                  <c:v>7.3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Feedback on care Q49. During your hospital stay, were you ever asked to give your views on the quality of your care?</c:v>
                </c:pt>
                <c:pt idx="2">
                  <c:v>Admission to hospital Q2. How did you feel about the length of time you were on the waiting list before your admission to hospital?</c:v>
                </c:pt>
                <c:pt idx="3">
                  <c:v>The hospital and ward Q11. Were you offered food that met any dietary needs or requirements you had?</c:v>
                </c:pt>
                <c:pt idx="4">
                  <c:v>Admission to hospital Q3. How long do you feel you had to wait to get to a bed on a ward after you arrived at the hospital?</c:v>
                </c:pt>
              </c:strCache>
            </c:strRef>
          </c:cat>
          <c:val>
            <c:numRef>
              <c:f>Sheet1!$C$2:$C$6</c:f>
              <c:numCache>
                <c:formatCode>0.0</c:formatCode>
                <c:ptCount val="5"/>
                <c:pt idx="0">
                  <c:v>5.9</c:v>
                </c:pt>
                <c:pt idx="1">
                  <c:v>1.4</c:v>
                </c:pt>
                <c:pt idx="2">
                  <c:v>7.5</c:v>
                </c:pt>
                <c:pt idx="3">
                  <c:v>8.3000000000000007</c:v>
                </c:pt>
                <c:pt idx="4">
                  <c:v>6.8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Your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Your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Your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Your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Your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Your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Your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Your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2.3809244273735799</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4.3751557190600032E-2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0.13449199999999994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1.4040720000000002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0.13449100000000014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0.48240699999999981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0.74435800000000008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2.3809239999999998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Your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Your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Your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Your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Your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Your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Your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Your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9.1976574185818301</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staff?</c:v>
                </c:pt>
                <c:pt idx="1">
                  <c:v>Operations and procedures Q34. After the operations or procedures, how well did hospital staff explain how the operation or procedure had gone?</c:v>
                </c:pt>
                <c:pt idx="2">
                  <c:v>Your care and treatment Q27. Were you able to discuss your condition or treatment with hospital staff without being overheard?</c:v>
                </c:pt>
                <c:pt idx="3">
                  <c:v>The hospital and ward Q5. Were you ever prevented from sleeping at night by hospital lighting?</c:v>
                </c:pt>
                <c:pt idx="4">
                  <c:v>Leaving hospital Q39. Before you left hospital, were you given any information about what you should or should not do after leaving hospital?</c:v>
                </c:pt>
              </c:strCache>
            </c:strRef>
          </c:cat>
          <c:val>
            <c:numRef>
              <c:f>Sheet1!$B$2:$B$6</c:f>
              <c:numCache>
                <c:formatCode>0.0</c:formatCode>
                <c:ptCount val="5"/>
                <c:pt idx="0">
                  <c:v>7.6</c:v>
                </c:pt>
                <c:pt idx="1">
                  <c:v>7.5</c:v>
                </c:pt>
                <c:pt idx="2">
                  <c:v>5.9</c:v>
                </c:pt>
                <c:pt idx="3">
                  <c:v>7.8</c:v>
                </c:pt>
                <c:pt idx="4">
                  <c:v>7.8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staff?</c:v>
                </c:pt>
                <c:pt idx="1">
                  <c:v>Operations and procedures Q34. After the operations or procedures, how well did hospital staff explain how the operation or procedure had gone?</c:v>
                </c:pt>
                <c:pt idx="2">
                  <c:v>Your care and treatment Q27. Were you able to discuss your condition or treatment with hospital staff without being overheard?</c:v>
                </c:pt>
                <c:pt idx="3">
                  <c:v>The hospital and ward Q5. Were you ever prevented from sleeping at night by hospital lighting?</c:v>
                </c:pt>
                <c:pt idx="4">
                  <c:v>Leaving hospital Q39. Before you left hospital, were you given any information about what you should or should not do after leaving hospital?</c:v>
                </c:pt>
              </c:strCache>
            </c:strRef>
          </c:cat>
          <c:val>
            <c:numRef>
              <c:f>Sheet1!$C$2:$C$6</c:f>
              <c:numCache>
                <c:formatCode>0.0</c:formatCode>
                <c:ptCount val="5"/>
                <c:pt idx="0">
                  <c:v>8.1</c:v>
                </c:pt>
                <c:pt idx="1">
                  <c:v>7.9</c:v>
                </c:pt>
                <c:pt idx="2">
                  <c:v>6.3</c:v>
                </c:pt>
                <c:pt idx="3">
                  <c:v>8.1</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0.26743700000000104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0.21730399999999861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6.0582000000000136E-2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0.63247500000000123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6.0582000000000136E-2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0.21730399999999861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9.4895000000001062E-2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9.1976569999999995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Your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Your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Your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Your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Your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Your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Your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Your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8.1516114822929406</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0.27047802827430001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8.0655000000000143E-2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0.84202000000000066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8.0655000000000143E-2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0.28929899999999975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0.47033300000000011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8.1516110000000008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6.3</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Your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Your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Your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Your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Your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Your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Your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Your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7</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9.5</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0.50188944194090013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0.16448100000000032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1.717168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0.75446100000000005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0.80535099999999993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7.3155260000000002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5.8</c:v>
                </c:pt>
                <c:pt idx="1">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4.2</c:v>
                </c:pt>
                <c:pt idx="1">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3.2061000000000561E-2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0.50246700000000022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0.14008399999999988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1.4624569999999997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0.64255099999999921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0.30419100000000121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8.3551669999999998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Your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Your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Your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Your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Your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Your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Your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Your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7.8994250214430002</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4.7</c:v>
                </c:pt>
                <c:pt idx="1">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5.3</c:v>
                </c:pt>
                <c:pt idx="1">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2.4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2.6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7.4</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95.117199999999997</c:v>
                </c:pt>
                <c:pt idx="1">
                  <c:v>1.3672</c:v>
                </c:pt>
                <c:pt idx="2">
                  <c:v>0.3906</c:v>
                </c:pt>
                <c:pt idx="3">
                  <c:v>0.58589999999999998</c:v>
                </c:pt>
                <c:pt idx="4">
                  <c:v>0.58589999999999998</c:v>
                </c:pt>
                <c:pt idx="5">
                  <c:v>1.9531000000000001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5.7506999999999309E-2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0.46523300000000045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0.12970400000000026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1.3540889999999992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0.59493699999999983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0.47098700000000093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7.8523240000000003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2.9488097101899591E-2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0.18763500000000022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1.9588780000000003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0.8606600000000002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1.6376359999999996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6.2137279999999997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7.7122000000000135E-2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0.31914400000000054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8.8974999999999582E-2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0.92888400000000004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0.40811799999999998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0.47350199999999987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7.6325029999999998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0.31824877540350016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8.9508000000000365E-2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0.93445099999999925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0.41056299999999979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0.35496800000000128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7.8229670000000002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0.33975009375560017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0.17627599999999966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1.8403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0.80856100000000097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0.60683499999999846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6.6189770000000001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7.4438999999999922E-2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0.23656100000000002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6.5952000000001121E-2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0.688523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6.5950999999998317E-2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0.23656100000000002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0.13774000000000086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9.1214940000000002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0.28489002279209963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9.9954999999999572E-2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1.043521000000001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9.9954999999999572E-2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0.35853000000000002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0.27602899999999941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8.478389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0.25649836853580066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9.1178000000000203E-2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0.95189199999999907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9.1179000000000343E-2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0.32704900000000059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0.46883899999999912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8.5448470000000007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26.252500000000001</c:v>
                </c:pt>
                <c:pt idx="1">
                  <c:v>0.60119999999999996</c:v>
                </c:pt>
                <c:pt idx="2">
                  <c:v>68.136300000000006</c:v>
                </c:pt>
                <c:pt idx="3">
                  <c:v>0</c:v>
                </c:pt>
                <c:pt idx="4">
                  <c:v>0.20039999999999999</c:v>
                </c:pt>
                <c:pt idx="5">
                  <c:v>0.40079999999999999</c:v>
                </c:pt>
                <c:pt idx="6">
                  <c:v>0</c:v>
                </c:pt>
                <c:pt idx="7">
                  <c:v>1.8036000000000001</c:v>
                </c:pt>
                <c:pt idx="8">
                  <c:v>2.6052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0.62447499999999945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0.35730600000000035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9.9615000000000009E-2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1.0399599999999998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9.9614000000000757E-2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0.35730599999999946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0.44881099999999918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8.7743500000000001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0.36372296031469986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0.11136299999999988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1.1626110000000001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0.11136299999999988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0.3994459999999993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0.71399400000000135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7.2306520000000001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0.44698400992980059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0.13086599999999926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1.366232000000001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0.13086599999999926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0.46940599999999932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0.5626370000000005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7.9486470000000002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0.44965453586260029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0.18308400000000002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1.9113699999999998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0.18308400000000002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0.65670300000000026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0.96401400000000059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6.9096690000000001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0.35420899999999911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0.16558700000000037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4.6163999999999206E-2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0.48194900000000018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4.6165000000000234E-2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0.16558600000000112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0.10506399999999871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9.5439769999999999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0.80659999999999998</c:v>
                </c:pt>
                <c:pt idx="1">
                  <c:v>0.19340000000000002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0.80659999999999998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Your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Your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Your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Your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Your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Your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Your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Your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8.5961560661260101</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0.11933599999999966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0.2404269999999995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6.702900000000156E-2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0.69977399999999967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6.7028999999999783E-2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0.24042700000000039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0.20804699999999876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8.426107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0.19637517147079997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5.7698999999999501E-2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0.60237300000000005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5.7700000000000529E-2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0.20696099999999973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0.15809999999999924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8.9218109999999999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0.18251323587499968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7.8779000000000821E-2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0.82244599999999934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7.8780000000000072E-2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0.2825729999999993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0.12290700000000143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8.44055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47.929000000000002</c:v>
                </c:pt>
                <c:pt idx="2">
                  <c:v>51.676499999999997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Your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Your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Your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Your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Your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Your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Your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Your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8.5417259211585908</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0.15116500000000066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0.27322000000000024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7.6170999999998656E-2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0.79522100000000151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7.6171999999999684E-2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0.27322000000000024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0.20453499999999991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8.7028060000000007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6.6665000000000418E-2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0.23744800000000055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6.6198999999999231E-2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0.69110399999999927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6.6197999999999979E-2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0.23744800000000055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2.2749000000001018E-2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9.0361700000000003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0.12232000000000021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0.29074800000000067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8.1057999999998742E-2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0.84623700000000035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8.105899999999977E-2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0.29074699999999964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9.2851000000001349E-2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8.7739130000000003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0.47619299999999942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0.34339500000000012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9.5736000000000487E-2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0.99947199999999992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9.5735999999999599E-2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0.34339600000000026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0.78416900000000034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7.6540150000000002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Your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Your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Your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Your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Your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Your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Your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Your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7.94342911438273</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0.39920299999999997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0.29163399999999928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8.1306000000000545E-2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0.84881900000000066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8.1305999999999656E-2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0.29163499999999942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0.21996500000000019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7.7990640000000004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0.2033507007294002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8.7242999999999959E-2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0.91080900000000042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8.7242999999999959E-2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0.31293300000000013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0.62825400000000009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7.0040110000000002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0.13439946760379939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6.2672000000000949E-2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0.65429099999999885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6.2672000000000949E-2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0.22480000000000011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0.28048800000000007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8.6885100000000008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0.1554669999999998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0.38812800000000003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0.10820700000000016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1.1296670000000004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0.10820699999999839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0.38812800000000003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0.5395070000000004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7.6244569999999996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0.14272402761540004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0.14550700000000028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1.5190799999999998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0.14550799999999953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0.52192099999999986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1.582758000000001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5.9332279999999997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5.0781000000000001</c:v>
                </c:pt>
                <c:pt idx="1">
                  <c:v>5.4687999999999999</c:v>
                </c:pt>
                <c:pt idx="2">
                  <c:v>19.531300000000002</c:v>
                </c:pt>
                <c:pt idx="3">
                  <c:v>69.921899999999994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2.7840000000001197E-3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0.13263999999999854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3.6979000000000539E-2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0.3860550000000007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3.6978999999998763E-2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0.13264000000000031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0.17268699999999981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9.4530589999999997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0.21778700000000129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0.2044959999999989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5.7012000000000285E-2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0.59519700000000064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5.7012000000000285E-2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0.2044959999999989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0.20733099999999993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8.7917570000000005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0.26712697606460001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8.6691000000000074E-2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0.9050350000000007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8.6689999999999046E-2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0.31094900000000081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0.44664899999999896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8.2533469999999998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Your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Your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Your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Your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Your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Your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Your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Your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8.07808255583757</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9.0830999999999662E-2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0.2200640000000007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6.1351999999999407E-2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0.64050700000000127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6.1351999999999407E-2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0.2200640000000007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0.13819299999999934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9.0285659999999996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0.50190399999999968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0.27287499999999998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7.6075000000000337E-2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0.79421699999999973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7.6076000000000477E-2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0.27287399999999984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0.3837969999999995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7.7019900000000003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0.28591080768990018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9.7370999999999874E-2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1.0165389999999999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9.7371000000000762E-2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0.34925899999999999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0.34704599999999886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7.5036909999999999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Your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Your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Your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Your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Your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Your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Your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Your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7.1932885592979998</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RXC | East Sussex Healthcare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RXC | East Sussex Healthcare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RXC | East Sussex Healthcare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East Sussex Healthcare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92529167"/>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28448990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41262940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3223766"/>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4274034746"/>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5544439"/>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23444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4527634"/>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68232969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11873547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372288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58012194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2868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37390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6946088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68893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4229139115"/>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5960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08842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1035089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79095036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6051788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24675095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091638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22411387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95472464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427999828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09227326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9936896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09704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23590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806292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3961689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40582073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80277075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57107016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75942881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06722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40835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7376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07718668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758070528"/>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4032529014"/>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62547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57741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63953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2430358"/>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31849966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66259184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2618226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16881287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813577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8233320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23970103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9035356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24790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04700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10257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6487964"/>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427509822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01372916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8745498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6386330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307402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44680010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54617766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73155999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452455743"/>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09459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79332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4743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392236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20145205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614938654"/>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632050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83770132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1954005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90083577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84827236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52949862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38520392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70156390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86560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64284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39201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413394678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3819870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55788881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90551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9366379"/>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78809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405151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92266761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684828584"/>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3759899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5069265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5624850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64738448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33090425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45565655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64107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53086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44644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0099060"/>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7817642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413260397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565409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58147479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9825009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92116958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45008382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26520728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692489504"/>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45990708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52919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01023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135231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40785289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46574237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75740525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18843425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8222158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85357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37556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308968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7548151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56260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33037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06247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8072160"/>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70112562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408674573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2.4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4149776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8237468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97177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96607735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15731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36070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28658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4421281"/>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59670085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76806294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409783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4406345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7771156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48066785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54880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73329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47673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3771261"/>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86974809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832924261"/>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2176868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96011417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1465482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29365423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63055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75123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83246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4017325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2916780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1730843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582137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5062463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5854020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82237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40180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34653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9238249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5467764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7435633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(144)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7247699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76750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6317414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8483366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40740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43306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9117333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8592955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4083305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5065359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94349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4177330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5096349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39525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21376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9763978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0179419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6531290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427686591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8733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716378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6961908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75909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48925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6907499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1199059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4609988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(175)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6569904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41941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889180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698018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(171)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47405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88776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3210836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9216126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4325220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(135)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7480804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95635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2272299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4876842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0174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79729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51180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80614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97877657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6852325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4841312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5255984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0634670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3152586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62414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1504192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4567833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6377376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5381826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94199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9831105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1407851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11860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05100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9777460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1065109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6431336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169081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11763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3478476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7501192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52250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23367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7561389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7320347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8318899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8844961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44205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9603335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6611882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12693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59572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0563418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8534351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415607018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9209421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33481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2657514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40982816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53179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42377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403345697"/>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5841528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5523412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343047259"/>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93150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7183158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8460881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08785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61388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2561826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927174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3543598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5413155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12356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5581126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9310782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61027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93316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7492034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126742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40509121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3657088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39777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8954999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5225196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17365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38195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7434517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2711881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9368437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(182)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2432049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46366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2254617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0241957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58891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98967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428843751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2960306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9395937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(107)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7905036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284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7933416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9835480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(115)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(127)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42170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09375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2249986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7902943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1440225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(128)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7804300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80307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4103515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3251219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(239)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3984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16995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788087"/>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1238845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7031041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(191)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(180)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451941884"/>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91856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3679697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0773068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95528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43866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8321194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1348544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4314466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5803435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87602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0314583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6747797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84674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44574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66264245"/>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3590668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1788972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(156)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(182)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546888789"/>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74131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3463569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2440415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(185)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(190)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80425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84035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4926944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5132901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0272049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42558211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00144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764506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8575831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72737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14016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782891459"/>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0345955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3914281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169321274"/>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84089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2354894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0653786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(139)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(133)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22620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17063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41093202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879897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5074542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0598741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79756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2648470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7686577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46999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4120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8016052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45357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2599744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9411970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CONQUEST HOSPITAL (242)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EASTBOURNE DISTRICT GENERAL HOSPITAL (255)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78311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73929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13173502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234591210"/>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27239799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90424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81360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121971610"/>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59156637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604565027"/>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55140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107274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831894349"/>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53957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34678665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93663160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42609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07802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31867791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830954621"/>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75156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74378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6323163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005910783"/>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65477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67871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60671040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505146907"/>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2.4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2.1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312446847"/>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677882825"/>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84155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2583203"/>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499482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43242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7389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70815129"/>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48123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434960940"/>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noise from staff?</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
Q11. Were you offered food that met any dietary needs or requirements you had?
Q14. Were you able to get hospital food outside of set meal times?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38417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373171847"/>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82589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585965596"/>
              </p:ext>
            </p:extLst>
          </p:nvPr>
        </p:nvGraphicFramePr>
        <p:xfrm>
          <a:off x="469068" y="1548000"/>
          <a:ext cx="11253864" cy="475997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Q7. Did the hospital staff explain the reasons for changing wards during the night in a way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Q37. Did hospital staff discuss with you whether you would need any additional equipment in your home, or any changes to your home, after leaving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Q23. Thinking about your care and treatment, were you told something by a member of staff that was different to what you had been told by another member of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Q17. Did you have confidence and trust in the doctors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13816259"/>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22692981"/>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16715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East Sussex Healthcare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425829205"/>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Feedback on care: patients being asked to give their views on the quality of their care
Waiting to be admitted: patients feeling that they waited the right amount of time on the waiting list before being admitted to hospital
Dietary needs or requirements: patients being offered food that met any dietary needs or requirements they had
Waiting to get to a bed: patients feeling that they waited the right amount of time to get to a bed on a ward after they arrived at the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913532832"/>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staff: patients not being bothered by noise at night from staff
After the operation or procedure: patients being given an explanation from staff of how their operation or procedure went
Privacy for discussions: patients being able to discuss their condition or treatment with hospital staff without being overheard
Disturbance from hospital lighting: patients not being bothered at night by hospital lighting
Information on discharge: patients being given information about what they should or should not do after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East Sussex Healthcare NHS Trust who had attended in late 2021. Responses were received from 512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45860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9446771"/>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512</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978768256"/>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1461550"/>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719595324"/>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6624234"/>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116316396"/>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218568951"/>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044801078"/>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6157947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68454989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418498619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426540"/>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146886812"/>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209761"/>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275758267"/>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128525343"/>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19335</TotalTime>
  <Words>16601</Words>
  <Application>Microsoft Office PowerPoint</Application>
  <PresentationFormat>Widescreen</PresentationFormat>
  <Paragraphs>2350</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East Sussex Healthcare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